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60" r:id="rId1"/>
    <p:sldMasterId id="2147483874" r:id="rId2"/>
  </p:sldMasterIdLst>
  <p:notesMasterIdLst>
    <p:notesMasterId r:id="rId13"/>
  </p:notesMasterIdLst>
  <p:handoutMasterIdLst>
    <p:handoutMasterId r:id="rId14"/>
  </p:handoutMasterIdLst>
  <p:sldIdLst>
    <p:sldId id="315" r:id="rId3"/>
    <p:sldId id="327" r:id="rId4"/>
    <p:sldId id="328" r:id="rId5"/>
    <p:sldId id="329" r:id="rId6"/>
    <p:sldId id="332" r:id="rId7"/>
    <p:sldId id="330" r:id="rId8"/>
    <p:sldId id="331" r:id="rId9"/>
    <p:sldId id="333" r:id="rId10"/>
    <p:sldId id="334" r:id="rId11"/>
    <p:sldId id="335" r:id="rId12"/>
  </p:sldIdLst>
  <p:sldSz cx="9144000" cy="6858000" type="screen4x3"/>
  <p:notesSz cx="6805613" cy="9939338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BAYUGO, Yolanda" initials="bayugo" lastIdx="1" clrIdx="0"/>
  <p:cmAuthor id="1" name="Céline Hérouart" initials="CH" lastIdx="2" clrIdx="1">
    <p:extLst/>
  </p:cmAuthor>
  <p:cmAuthor id="2" name="T" initials="T" lastIdx="0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33CC"/>
    <a:srgbClr val="FF0000"/>
    <a:srgbClr val="2C17A9"/>
    <a:srgbClr val="008000"/>
    <a:srgbClr val="FF0066"/>
    <a:srgbClr val="FF3399"/>
    <a:srgbClr val="256EFF"/>
    <a:srgbClr val="003399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774" autoAdjust="0"/>
    <p:restoredTop sz="92663" autoAdjust="0"/>
  </p:normalViewPr>
  <p:slideViewPr>
    <p:cSldViewPr>
      <p:cViewPr varScale="1">
        <p:scale>
          <a:sx n="102" d="100"/>
          <a:sy n="102" d="100"/>
        </p:scale>
        <p:origin x="1470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notesMaster" Target="notesMasters/notesMaster1.xml"/><Relationship Id="rId1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20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commentAuthors" Target="commentAuthors.xml"/><Relationship Id="rId10" Type="http://schemas.openxmlformats.org/officeDocument/2006/relationships/slide" Target="slides/slide8.xml"/><Relationship Id="rId19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445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en-US"/>
          </a:p>
        </p:txBody>
      </p:sp>
      <p:sp>
        <p:nvSpPr>
          <p:cNvPr id="5018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5018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445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5E05D9CD-D450-4837-98CC-2B6B0D7B896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87126656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445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en-US"/>
          </a:p>
        </p:txBody>
      </p:sp>
      <p:sp>
        <p:nvSpPr>
          <p:cNvPr id="297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0750" y="746125"/>
            <a:ext cx="4965700" cy="37258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8" y="4721225"/>
            <a:ext cx="5443537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445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C5FB5B4-9F3D-474A-9F24-E7A61C245DB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6355473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BCE74975-8A3C-4256-9355-92CEDC6C5CED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307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0554637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grpSp>
        <p:nvGrpSpPr>
          <p:cNvPr id="5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6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7" name="image1.png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800" y="6176850"/>
            <a:ext cx="4267200" cy="304800"/>
          </a:xfrm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  <a:latin typeface="Calibri"/>
                <a:cs typeface="Calibri"/>
                <a:sym typeface="Calibri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Rapid Response Teams Training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41DA84D-6B13-4DF3-B65B-F09B8BB8C7B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67709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4A7E39D-06B1-4D79-9212-016EF015538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14080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Rapid Response Teams Training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64479D6-E1AD-4E5B-A4F8-2E59461ED89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186090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222C279-9B2E-4222-BA3D-98325B57B10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28994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1_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140113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29A1650-9120-4C96-BED5-F20E40E936B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530471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010669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3691365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0145122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570647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426176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84582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D6A613BE-47C0-4900-BDD3-FBF4F0FA465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304376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6714947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3591382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990891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4553893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82774934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58697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83820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A710C3AC-2753-431F-B300-29CC644D809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10720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189212E-7EEF-474E-BAD5-E690FB6C06C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901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Rapid Response Teams Training</a:t>
            </a: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3DD2E3D-E5A4-4523-9208-FA5290DDA11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23772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04461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E9BC9DD-E369-4672-B478-B546514F658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20569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3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1718731-5FE6-492D-BD72-52B453B01C9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6666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5ABD8E-E64D-4F34-8682-13533209394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09662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2.xml"/><Relationship Id="rId3" Type="http://schemas.openxmlformats.org/officeDocument/2006/relationships/slideLayout" Target="../slideLayouts/slideLayout17.xml"/><Relationship Id="rId7" Type="http://schemas.openxmlformats.org/officeDocument/2006/relationships/slideLayout" Target="../slideLayouts/slideLayout21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5.xml"/><Relationship Id="rId6" Type="http://schemas.openxmlformats.org/officeDocument/2006/relationships/slideLayout" Target="../slideLayouts/slideLayout20.xml"/><Relationship Id="rId11" Type="http://schemas.openxmlformats.org/officeDocument/2006/relationships/slideLayout" Target="../slideLayouts/slideLayout25.xml"/><Relationship Id="rId5" Type="http://schemas.openxmlformats.org/officeDocument/2006/relationships/slideLayout" Target="../slideLayouts/slideLayout19.xml"/><Relationship Id="rId10" Type="http://schemas.openxmlformats.org/officeDocument/2006/relationships/slideLayout" Target="../slideLayouts/slideLayout24.xml"/><Relationship Id="rId4" Type="http://schemas.openxmlformats.org/officeDocument/2006/relationships/slideLayout" Target="../slideLayouts/slideLayout18.xml"/><Relationship Id="rId9" Type="http://schemas.openxmlformats.org/officeDocument/2006/relationships/slideLayout" Target="../slideLayouts/slideLayout2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33600" y="6356350"/>
            <a:ext cx="4648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r>
              <a:rPr lang="en-US"/>
              <a:t>Rapid Response Teams Training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02650" y="6481763"/>
            <a:ext cx="609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264479D6-E1AD-4E5B-A4F8-2E59461ED89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Subtitle 2"/>
          <p:cNvSpPr txBox="1">
            <a:spLocks/>
          </p:cNvSpPr>
          <p:nvPr userDrawn="1"/>
        </p:nvSpPr>
        <p:spPr>
          <a:xfrm>
            <a:off x="2209800" y="6176963"/>
            <a:ext cx="4267200" cy="304800"/>
          </a:xfrm>
          <a:prstGeom prst="rect">
            <a:avLst/>
          </a:prstGeom>
        </p:spPr>
        <p:txBody>
          <a:bodyPr/>
          <a:lstStyle>
            <a:lvl1pPr marL="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3200" kern="1200">
                <a:solidFill>
                  <a:schemeClr val="bg1"/>
                </a:solidFill>
                <a:latin typeface="Calibri"/>
                <a:ea typeface="+mn-ea"/>
                <a:cs typeface="Calibri"/>
                <a:sym typeface="Calibri"/>
              </a:defRPr>
            </a:lvl1pPr>
            <a:lvl2pPr marL="4572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1400">
                <a:solidFill>
                  <a:srgbClr val="FFFFFF"/>
                </a:solidFill>
                <a:ea typeface="Calibri"/>
              </a:rPr>
              <a:t>Rapid Response Teams Training</a:t>
            </a:r>
            <a:endParaRPr lang="fr-FR" sz="1400" dirty="0">
              <a:solidFill>
                <a:srgbClr val="FFFFFF"/>
              </a:solidFill>
              <a:ea typeface="Calibri"/>
            </a:endParaRPr>
          </a:p>
        </p:txBody>
      </p:sp>
      <p:sp>
        <p:nvSpPr>
          <p:cNvPr id="1031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8686800" y="6481763"/>
            <a:ext cx="609600" cy="365125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fld id="{450384FD-CC80-4B09-A768-218B646411B4}" type="slidenum">
              <a:rPr lang="en-US" sz="1600">
                <a:solidFill>
                  <a:schemeClr val="bg1"/>
                </a:solidFill>
              </a:rPr>
              <a:pPr eaLnBrk="1" hangingPunct="1"/>
              <a:t>‹#›</a:t>
            </a:fld>
            <a:endParaRPr lang="en-US" sz="1600">
              <a:solidFill>
                <a:schemeClr val="bg1"/>
              </a:solidFill>
            </a:endParaRPr>
          </a:p>
        </p:txBody>
      </p:sp>
      <p:grpSp>
        <p:nvGrpSpPr>
          <p:cNvPr id="1033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1035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1036" name="image1.png"/>
            <p:cNvPicPr>
              <a:picLocks noChangeAspect="1" noChangeArrowheads="1"/>
            </p:cNvPicPr>
            <p:nvPr/>
          </p:nvPicPr>
          <p:blipFill>
            <a:blip r:embed="rId16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1034" name="TextBox 12"/>
          <p:cNvSpPr txBox="1">
            <a:spLocks noChangeArrowheads="1"/>
          </p:cNvSpPr>
          <p:nvPr userDrawn="1"/>
        </p:nvSpPr>
        <p:spPr bwMode="auto">
          <a:xfrm>
            <a:off x="2057400" y="6478588"/>
            <a:ext cx="2714205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r>
              <a:rPr lang="fr-FR" altLang="zh-CN" sz="1200">
                <a:solidFill>
                  <a:schemeClr val="bg1"/>
                </a:solidFill>
                <a:latin typeface="Arial Narrow" pitchFamily="34" charset="0"/>
                <a:cs typeface="Arial" charset="0"/>
              </a:rPr>
              <a:t>Formation des Équipes d’Intervention Rapide</a:t>
            </a:r>
            <a:endParaRPr lang="en-GB" sz="1200">
              <a:solidFill>
                <a:schemeClr val="bg1"/>
              </a:solidFill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36193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1" r:id="rId1"/>
    <p:sldLayoutId id="2147483862" r:id="rId2"/>
    <p:sldLayoutId id="2147483863" r:id="rId3"/>
    <p:sldLayoutId id="2147483864" r:id="rId4"/>
    <p:sldLayoutId id="2147483865" r:id="rId5"/>
    <p:sldLayoutId id="2147483866" r:id="rId6"/>
    <p:sldLayoutId id="2147483867" r:id="rId7"/>
    <p:sldLayoutId id="2147483868" r:id="rId8"/>
    <p:sldLayoutId id="2147483869" r:id="rId9"/>
    <p:sldLayoutId id="2147483870" r:id="rId10"/>
    <p:sldLayoutId id="2147483886" r:id="rId11"/>
    <p:sldLayoutId id="2147483871" r:id="rId12"/>
    <p:sldLayoutId id="2147483872" r:id="rId13"/>
    <p:sldLayoutId id="2147483873" r:id="rId14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rgbClr val="632523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C123B8-B28D-4534-87B7-7A29B022285D}" type="datetimeFigureOut">
              <a:rPr lang="en-GB" smtClean="0"/>
              <a:pPr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663931-6EF9-47D9-AAF0-C5F603A3CF0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63350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5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  <p:sldLayoutId id="214748388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mailto:ihrhrt@who.int" TargetMode="External"/><Relationship Id="rId2" Type="http://schemas.openxmlformats.org/officeDocument/2006/relationships/hyperlink" Target="https://extranet.who.int/hslp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3" name="Title 1"/>
          <p:cNvSpPr>
            <a:spLocks noGrp="1"/>
          </p:cNvSpPr>
          <p:nvPr>
            <p:ph type="title" idx="4294967295"/>
          </p:nvPr>
        </p:nvSpPr>
        <p:spPr>
          <a:xfrm>
            <a:off x="1691680" y="332656"/>
            <a:ext cx="7420581" cy="1143000"/>
          </a:xfrm>
        </p:spPr>
        <p:txBody>
          <a:bodyPr>
            <a:noAutofit/>
          </a:bodyPr>
          <a:lstStyle/>
          <a:p>
            <a:pPr algn="r" eaLnBrk="1" hangingPunct="1"/>
            <a:r>
              <a:rPr lang="en-US" altLang="en-US" sz="3600" b="1" dirty="0">
                <a:solidFill>
                  <a:srgbClr val="0070C0"/>
                </a:solidFill>
                <a:cs typeface="Arial" charset="0"/>
              </a:rPr>
              <a:t>Formation des</a:t>
            </a:r>
            <a:r>
              <a:rPr lang="en-US" altLang="en-US" sz="3600" b="1" dirty="0">
                <a:solidFill>
                  <a:srgbClr val="002060"/>
                </a:solidFill>
                <a:cs typeface="Arial" charset="0"/>
              </a:rPr>
              <a:t> </a:t>
            </a:r>
            <a:br>
              <a:rPr lang="en-US" altLang="en-US" sz="3600" b="1" dirty="0">
                <a:solidFill>
                  <a:srgbClr val="002060"/>
                </a:solidFill>
                <a:cs typeface="Arial" charset="0"/>
              </a:rPr>
            </a:br>
            <a:r>
              <a:rPr lang="en-US" altLang="en-US" sz="3600" b="1" dirty="0" err="1">
                <a:solidFill>
                  <a:srgbClr val="002060"/>
                </a:solidFill>
                <a:cs typeface="Arial" charset="0"/>
              </a:rPr>
              <a:t>Equipes</a:t>
            </a:r>
            <a:r>
              <a:rPr lang="en-US" altLang="en-US" sz="3600" b="1" dirty="0">
                <a:solidFill>
                  <a:srgbClr val="002060"/>
                </a:solidFill>
                <a:cs typeface="Arial" charset="0"/>
              </a:rPr>
              <a:t> </a:t>
            </a:r>
            <a:r>
              <a:rPr lang="en-US" altLang="en-US" sz="3600" b="1" dirty="0" err="1">
                <a:solidFill>
                  <a:srgbClr val="002060"/>
                </a:solidFill>
                <a:cs typeface="Arial" charset="0"/>
              </a:rPr>
              <a:t>d’Intervention</a:t>
            </a:r>
            <a:r>
              <a:rPr lang="en-US" altLang="en-US" sz="3600" b="1" dirty="0">
                <a:solidFill>
                  <a:srgbClr val="002060"/>
                </a:solidFill>
                <a:cs typeface="Arial" charset="0"/>
              </a:rPr>
              <a:t> </a:t>
            </a:r>
            <a:r>
              <a:rPr lang="en-US" altLang="en-US" sz="3600" b="1" dirty="0" err="1">
                <a:solidFill>
                  <a:srgbClr val="002060"/>
                </a:solidFill>
                <a:cs typeface="Arial" charset="0"/>
              </a:rPr>
              <a:t>Rapide</a:t>
            </a:r>
            <a:endParaRPr lang="en-US" altLang="en-US" sz="3600" b="1" dirty="0">
              <a:solidFill>
                <a:srgbClr val="002060"/>
              </a:solidFill>
              <a:cs typeface="Arial" charset="0"/>
            </a:endParaRPr>
          </a:p>
        </p:txBody>
      </p:sp>
      <p:sp>
        <p:nvSpPr>
          <p:cNvPr id="7172" name="Subtitle 2"/>
          <p:cNvSpPr>
            <a:spLocks noGrp="1"/>
          </p:cNvSpPr>
          <p:nvPr>
            <p:ph idx="4294967295"/>
          </p:nvPr>
        </p:nvSpPr>
        <p:spPr>
          <a:xfrm>
            <a:off x="86816" y="4768552"/>
            <a:ext cx="8229600" cy="1252736"/>
          </a:xfrm>
          <a:noFill/>
        </p:spPr>
        <p:txBody>
          <a:bodyPr>
            <a:normAutofit/>
          </a:bodyPr>
          <a:lstStyle/>
          <a:p>
            <a:pPr marL="0" indent="0" algn="l" eaLnBrk="1" hangingPunct="1">
              <a:buNone/>
            </a:pPr>
            <a:r>
              <a:rPr lang="en-GB" b="1" dirty="0">
                <a:solidFill>
                  <a:srgbClr val="002060"/>
                </a:solidFill>
                <a:cs typeface="Arial" charset="0"/>
              </a:rPr>
              <a:t>B10.2 </a:t>
            </a:r>
            <a:r>
              <a:rPr lang="en-GB" b="1" dirty="0" err="1">
                <a:solidFill>
                  <a:srgbClr val="002060"/>
                </a:solidFill>
                <a:cs typeface="Arial" charset="0"/>
              </a:rPr>
              <a:t>Jeux</a:t>
            </a:r>
            <a:r>
              <a:rPr lang="en-GB" b="1" dirty="0">
                <a:solidFill>
                  <a:srgbClr val="002060"/>
                </a:solidFill>
                <a:cs typeface="Arial" charset="0"/>
              </a:rPr>
              <a:t> de </a:t>
            </a:r>
            <a:r>
              <a:rPr lang="en-GB" b="1" dirty="0" err="1">
                <a:solidFill>
                  <a:srgbClr val="002060"/>
                </a:solidFill>
                <a:cs typeface="Arial" charset="0"/>
              </a:rPr>
              <a:t>rôles</a:t>
            </a:r>
            <a:r>
              <a:rPr lang="en-GB" b="1" dirty="0">
                <a:solidFill>
                  <a:srgbClr val="002060"/>
                </a:solidFill>
                <a:cs typeface="Arial" charset="0"/>
              </a:rPr>
              <a:t> </a:t>
            </a:r>
            <a:r>
              <a:rPr lang="en-GB" b="1" dirty="0" err="1">
                <a:solidFill>
                  <a:srgbClr val="002060"/>
                </a:solidFill>
                <a:cs typeface="Arial" charset="0"/>
              </a:rPr>
              <a:t>sur</a:t>
            </a:r>
            <a:r>
              <a:rPr lang="en-GB" b="1" dirty="0">
                <a:solidFill>
                  <a:srgbClr val="002060"/>
                </a:solidFill>
                <a:cs typeface="Arial" charset="0"/>
              </a:rPr>
              <a:t> les Premiers Secours </a:t>
            </a:r>
            <a:r>
              <a:rPr lang="en-GB" b="1" dirty="0" err="1">
                <a:solidFill>
                  <a:srgbClr val="002060"/>
                </a:solidFill>
                <a:cs typeface="Arial" charset="0"/>
              </a:rPr>
              <a:t>Psychologiques</a:t>
            </a:r>
            <a:endParaRPr lang="en-US" altLang="en-US" b="1" dirty="0">
              <a:solidFill>
                <a:srgbClr val="002060"/>
              </a:solidFill>
              <a:cs typeface="Arial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72CD8335-ED0B-4B41-AECF-AA7650248D6E}"/>
              </a:ext>
            </a:extLst>
          </p:cNvPr>
          <p:cNvSpPr txBox="1"/>
          <p:nvPr/>
        </p:nvSpPr>
        <p:spPr>
          <a:xfrm>
            <a:off x="35496" y="6433591"/>
            <a:ext cx="188545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dirty="0">
                <a:solidFill>
                  <a:srgbClr val="002060"/>
                </a:solidFill>
              </a:rPr>
              <a:t>Mise à jour: juin 2016</a:t>
            </a:r>
            <a:endParaRPr lang="en-US" sz="1400" dirty="0">
              <a:solidFill>
                <a:srgbClr val="00206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le 3"/>
          <p:cNvSpPr>
            <a:spLocks noGrp="1"/>
          </p:cNvSpPr>
          <p:nvPr>
            <p:ph type="title"/>
          </p:nvPr>
        </p:nvSpPr>
        <p:spPr>
          <a:xfrm>
            <a:off x="457200" y="2857500"/>
            <a:ext cx="8229600" cy="1143000"/>
          </a:xfrm>
        </p:spPr>
        <p:txBody>
          <a:bodyPr/>
          <a:lstStyle/>
          <a:p>
            <a:r>
              <a:rPr lang="en-ZW" altLang="en-US" sz="6000" b="1" i="1" dirty="0">
                <a:solidFill>
                  <a:srgbClr val="002060"/>
                </a:solidFill>
              </a:rPr>
              <a:t>Merci !</a:t>
            </a:r>
          </a:p>
        </p:txBody>
      </p:sp>
    </p:spTree>
    <p:extLst>
      <p:ext uri="{BB962C8B-B14F-4D97-AF65-F5344CB8AC3E}">
        <p14:creationId xmlns:p14="http://schemas.microsoft.com/office/powerpoint/2010/main" val="14204402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fr-FR" sz="4000" b="1">
                <a:solidFill>
                  <a:srgbClr val="002060"/>
                </a:solidFill>
              </a:rPr>
              <a:t>Objectifs d’apprentissage</a:t>
            </a:r>
            <a:endParaRPr lang="en-GB" sz="4000" b="1" dirty="0">
              <a:solidFill>
                <a:srgbClr val="002060"/>
              </a:solidFill>
            </a:endParaRPr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spcBef>
                <a:spcPct val="0"/>
              </a:spcBef>
              <a:spcAft>
                <a:spcPts val="1200"/>
              </a:spcAft>
              <a:buNone/>
            </a:pPr>
            <a:r>
              <a:rPr lang="fr-FR" sz="2400" dirty="0"/>
              <a:t>À la fin de cette séance, vous serez capable de :</a:t>
            </a:r>
          </a:p>
          <a:p>
            <a:pPr>
              <a:spcBef>
                <a:spcPct val="0"/>
              </a:spcBef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fr-FR" sz="2400" dirty="0"/>
              <a:t>D’approcher une personne en détresse de manière respectueuse et avec empathie.</a:t>
            </a:r>
          </a:p>
          <a:p>
            <a:pPr>
              <a:spcBef>
                <a:spcPct val="0"/>
              </a:spcBef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fr-FR" sz="2400" dirty="0"/>
              <a:t>D’identifier les attitudes susceptibles d’apaiser une personne en détresse.</a:t>
            </a:r>
          </a:p>
          <a:p>
            <a:pPr>
              <a:spcBef>
                <a:spcPct val="0"/>
              </a:spcBef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fr-FR" sz="2400" dirty="0"/>
              <a:t>De d’identifier les informations à donner aux personnes en détresse (sur la maladie, autour des proches, sur les aides existantes, etc.) afin de les rassurer et orienter.</a:t>
            </a:r>
            <a:endParaRPr lang="fr-FR" sz="2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3600" b="1" dirty="0">
                <a:solidFill>
                  <a:srgbClr val="002060"/>
                </a:solidFill>
              </a:rPr>
              <a:t>Situation 1</a:t>
            </a:r>
            <a:endParaRPr lang="en-GB" sz="3600" b="1" dirty="0">
              <a:solidFill>
                <a:srgbClr val="00206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4277072"/>
          </a:xfrm>
        </p:spPr>
        <p:txBody>
          <a:bodyPr/>
          <a:lstStyle/>
          <a:p>
            <a:pPr marL="0" indent="0" algn="ctr">
              <a:buNone/>
            </a:pPr>
            <a:r>
              <a:rPr lang="fr-FR" dirty="0"/>
              <a:t>Une famille en deuil qui ne veut pas remettre le corps d’un des leurs pour l'enterrement.</a:t>
            </a:r>
          </a:p>
          <a:p>
            <a:pPr marL="0" indent="0" algn="ctr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787510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3600" b="1" dirty="0">
                <a:solidFill>
                  <a:srgbClr val="002060"/>
                </a:solidFill>
              </a:rPr>
              <a:t>Eléments à considérer…</a:t>
            </a:r>
            <a:endParaRPr lang="en-GB" sz="3600" b="1" dirty="0">
              <a:solidFill>
                <a:srgbClr val="00206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z="1800" dirty="0"/>
              <a:t>Rappelez-vous qu’il s’agit d’une famille en deuil, donnez-leur le temps d’exprimer ce qu’elles ressentent et de parler de leur proche.</a:t>
            </a:r>
          </a:p>
          <a:p>
            <a:r>
              <a:rPr lang="fr-FR" sz="1800" dirty="0"/>
              <a:t>Informez-les au sujet du risque élevé d’infection pour toute personne qui entre en contact avec le corps du défunt. </a:t>
            </a:r>
          </a:p>
          <a:p>
            <a:pPr lvl="0"/>
            <a:r>
              <a:rPr lang="fr-FR" sz="1800" dirty="0"/>
              <a:t>Vérifiez si un membre de la famille a peut-être été exposée à Ébola en s'occupant de la personne pendant sa maladie, ou a été en contact avec son corps ou ce qui lui appartient.</a:t>
            </a:r>
          </a:p>
          <a:p>
            <a:r>
              <a:rPr lang="fr-FR" sz="1800" dirty="0"/>
              <a:t>Mentionnez l’importance d’aller à l’hôpital pour connaître son statut afin de prévenir la propagation de la maladie. Précisez qu’un dépistage précoce et des traitements de soutien améliorent les chances de survie</a:t>
            </a:r>
          </a:p>
          <a:p>
            <a:pPr lvl="0"/>
            <a:r>
              <a:rPr lang="fr-FR" sz="1800" dirty="0"/>
              <a:t>Communiquez des informations exactes au sujet des enterrements sans risque, dissipez les rumeurs.</a:t>
            </a:r>
          </a:p>
          <a:p>
            <a:pPr lvl="0"/>
            <a:r>
              <a:rPr lang="fr-FR" sz="1800" dirty="0"/>
              <a:t>Discutez avec elles au sujet d’autres rituels d’enterrement et des moyens de faire le deuil et de rendre hommage à leur proche en toute sécurité.</a:t>
            </a:r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416739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3200" b="1" dirty="0">
                <a:solidFill>
                  <a:srgbClr val="002060"/>
                </a:solidFill>
              </a:rPr>
              <a:t>Principales expressions de soutien</a:t>
            </a:r>
            <a:br>
              <a:rPr lang="fr-FR" sz="3200" b="1" dirty="0">
                <a:solidFill>
                  <a:srgbClr val="002060"/>
                </a:solidFill>
              </a:rPr>
            </a:br>
            <a:r>
              <a:rPr lang="fr-FR" sz="1400" dirty="0">
                <a:solidFill>
                  <a:srgbClr val="002060"/>
                </a:solidFill>
              </a:rPr>
              <a:t>Source: FICR : </a:t>
            </a:r>
            <a:r>
              <a:rPr lang="fr-FR" sz="1400" i="1" dirty="0">
                <a:solidFill>
                  <a:srgbClr val="002060"/>
                </a:solidFill>
              </a:rPr>
              <a:t>Soutien psychosocial pendant une épidémie de maladie à virus Ébola</a:t>
            </a:r>
            <a:endParaRPr lang="en-GB" sz="1400" dirty="0">
              <a:solidFill>
                <a:srgbClr val="002060"/>
              </a:solidFill>
            </a:endParaRPr>
          </a:p>
        </p:txBody>
      </p:sp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07984" y="1629240"/>
            <a:ext cx="4320000" cy="3960000"/>
          </a:xfrm>
          <a:solidFill>
            <a:schemeClr val="accent3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r>
              <a:rPr lang="fr-FR" sz="2000" dirty="0"/>
              <a:t>Je comprends vos préoccupations ...</a:t>
            </a:r>
          </a:p>
          <a:p>
            <a:r>
              <a:rPr lang="fr-FR" sz="2000" dirty="0"/>
              <a:t>Ce n’est pas facile ...</a:t>
            </a:r>
          </a:p>
          <a:p>
            <a:r>
              <a:rPr lang="fr-FR" sz="2000" dirty="0"/>
              <a:t>Vous avez le droit d’être (triste, en colère ...) ….</a:t>
            </a:r>
          </a:p>
          <a:p>
            <a:r>
              <a:rPr lang="fr-FR" sz="2000" dirty="0"/>
              <a:t>J’écoute ce que vous dites ...</a:t>
            </a:r>
          </a:p>
          <a:p>
            <a:r>
              <a:rPr lang="fr-FR" sz="2000" dirty="0"/>
              <a:t>Je comprends que vous ayez peur ...</a:t>
            </a:r>
          </a:p>
          <a:p>
            <a:r>
              <a:rPr lang="fr-FR" sz="2000" dirty="0"/>
              <a:t>Nous sommes là pour vous ...</a:t>
            </a:r>
          </a:p>
          <a:p>
            <a:r>
              <a:rPr lang="fr-FR" sz="2000" dirty="0"/>
              <a:t>Nous sommes à votre service...</a:t>
            </a:r>
          </a:p>
          <a:p>
            <a:r>
              <a:rPr lang="fr-FR" sz="2000" dirty="0"/>
              <a:t>Nous nous inquiétons ...</a:t>
            </a:r>
          </a:p>
        </p:txBody>
      </p:sp>
      <p:sp>
        <p:nvSpPr>
          <p:cNvPr id="5" name="Content Placeholder 3"/>
          <p:cNvSpPr txBox="1">
            <a:spLocks/>
          </p:cNvSpPr>
          <p:nvPr/>
        </p:nvSpPr>
        <p:spPr>
          <a:xfrm>
            <a:off x="4716016" y="1629240"/>
            <a:ext cx="4320000" cy="396000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32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8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0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sz="2000" dirty="0"/>
              <a:t>Ceci nous affecte tous...</a:t>
            </a:r>
          </a:p>
          <a:p>
            <a:r>
              <a:rPr lang="fr-FR" sz="2000" dirty="0"/>
              <a:t>Ce que vous vivez est difficile...</a:t>
            </a:r>
          </a:p>
          <a:p>
            <a:r>
              <a:rPr lang="fr-FR" sz="2000" dirty="0"/>
              <a:t>Nous pouvons ensemble essayer de trouver des solutions ...</a:t>
            </a:r>
          </a:p>
          <a:p>
            <a:r>
              <a:rPr lang="fr-FR" sz="2000" dirty="0"/>
              <a:t>Nous sommes ensemble ...</a:t>
            </a:r>
          </a:p>
          <a:p>
            <a:r>
              <a:rPr lang="fr-FR" sz="2000" dirty="0"/>
              <a:t>Je veux vous comprendre ...</a:t>
            </a:r>
          </a:p>
          <a:p>
            <a:r>
              <a:rPr lang="fr-FR" sz="2000" dirty="0"/>
              <a:t>Je vous ai entendu dire…ai-je bien compris ?</a:t>
            </a:r>
          </a:p>
          <a:p>
            <a:r>
              <a:rPr lang="fr-FR" sz="2000" dirty="0"/>
              <a:t>Je suis préoccupé par vous…</a:t>
            </a:r>
          </a:p>
          <a:p>
            <a:endParaRPr lang="fr-FR" sz="2000" dirty="0"/>
          </a:p>
        </p:txBody>
      </p:sp>
    </p:spTree>
    <p:extLst>
      <p:ext uri="{BB962C8B-B14F-4D97-AF65-F5344CB8AC3E}">
        <p14:creationId xmlns:p14="http://schemas.microsoft.com/office/powerpoint/2010/main" val="37699911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3600" b="1" dirty="0">
                <a:solidFill>
                  <a:srgbClr val="002060"/>
                </a:solidFill>
              </a:rPr>
              <a:t>Situation 2</a:t>
            </a:r>
            <a:endParaRPr lang="en-GB" sz="3600" b="1" dirty="0">
              <a:solidFill>
                <a:srgbClr val="00206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fr-FR" dirty="0"/>
              <a:t>Un enfant non accompagné, âgé de 10 ans, est seul et effrayé au centre de traitement.</a:t>
            </a:r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5404327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3600" b="1" dirty="0">
                <a:solidFill>
                  <a:srgbClr val="002060"/>
                </a:solidFill>
              </a:rPr>
              <a:t>Eléments à considérer…</a:t>
            </a:r>
            <a:endParaRPr lang="en-GB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4824536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fr-FR" sz="1800" dirty="0"/>
              <a:t>Restez calme, parlez doucement et faites preuve de gentillesse.</a:t>
            </a:r>
          </a:p>
          <a:p>
            <a:pPr>
              <a:lnSpc>
                <a:spcPct val="80000"/>
              </a:lnSpc>
            </a:pPr>
            <a:r>
              <a:rPr lang="fr-FR" sz="1800" dirty="0"/>
              <a:t>Présentez-vous par votre nom, dites-lui que vous êtes en bonne santé et que vous êtes là pour l’aider.</a:t>
            </a:r>
          </a:p>
          <a:p>
            <a:pPr>
              <a:lnSpc>
                <a:spcPct val="80000"/>
              </a:lnSpc>
            </a:pPr>
            <a:r>
              <a:rPr lang="fr-FR" sz="1800" dirty="0"/>
              <a:t>Demandez-lui son nom, âge, d’où il vient.</a:t>
            </a:r>
          </a:p>
          <a:p>
            <a:pPr>
              <a:lnSpc>
                <a:spcPct val="80000"/>
              </a:lnSpc>
            </a:pPr>
            <a:r>
              <a:rPr lang="fr-FR" sz="1800" dirty="0"/>
              <a:t>Essayez de lui parler en vous mettant au niveau de son regard.</a:t>
            </a:r>
          </a:p>
          <a:p>
            <a:pPr>
              <a:lnSpc>
                <a:spcPct val="80000"/>
              </a:lnSpc>
            </a:pPr>
            <a:r>
              <a:rPr lang="fr-FR" sz="1800" dirty="0"/>
              <a:t>Employez des mots et des explications que les enfants peuvent comprendre.</a:t>
            </a:r>
          </a:p>
          <a:p>
            <a:pPr>
              <a:lnSpc>
                <a:spcPct val="80000"/>
              </a:lnSpc>
            </a:pPr>
            <a:r>
              <a:rPr lang="fr-FR" sz="1800" dirty="0"/>
              <a:t>Renseignez-vous sur la famille de cet enfant ou les personnes qui s’occupent de lui.</a:t>
            </a:r>
          </a:p>
          <a:p>
            <a:pPr>
              <a:lnSpc>
                <a:spcPct val="80000"/>
              </a:lnSpc>
            </a:pPr>
            <a:r>
              <a:rPr lang="fr-FR" sz="1800" dirty="0"/>
              <a:t>S’il n’est pas accompagné, restez auprès de lui pendant que vous le mettez en contact avec des soignants compétents ou une organisation de protection de l’enfance.</a:t>
            </a:r>
          </a:p>
          <a:p>
            <a:pPr>
              <a:lnSpc>
                <a:spcPct val="80000"/>
              </a:lnSpc>
            </a:pPr>
            <a:r>
              <a:rPr lang="fr-FR" sz="1800" dirty="0"/>
              <a:t>Si vous passez du temps avec l’enfant, écoutez-le, parlez avec lui et jouez avec lui, en fonction de son âge et des mesures de sécurité pour Ébola.</a:t>
            </a:r>
          </a:p>
          <a:p>
            <a:pPr marL="0" indent="0">
              <a:lnSpc>
                <a:spcPct val="80000"/>
              </a:lnSpc>
              <a:buNone/>
            </a:pPr>
            <a:endParaRPr lang="fr-FR" sz="1800" i="1" dirty="0">
              <a:solidFill>
                <a:srgbClr val="9BBB59"/>
              </a:solidFill>
            </a:endParaRPr>
          </a:p>
          <a:p>
            <a:pPr marL="0" indent="0" algn="ctr">
              <a:lnSpc>
                <a:spcPct val="80000"/>
              </a:lnSpc>
              <a:buNone/>
            </a:pPr>
            <a:r>
              <a:rPr lang="fr-FR" sz="1800" i="1" dirty="0">
                <a:solidFill>
                  <a:srgbClr val="0000FF"/>
                </a:solidFill>
              </a:rPr>
              <a:t>Si vous parlez à un enfant atteint d’Ébola, expliquez-lui que même si vous n’est pas en mesure de le toucher, vous l’écoutez et vous vous souciez                               de ce qu’il ressent.</a:t>
            </a:r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6874018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60648"/>
            <a:ext cx="9144000" cy="1143000"/>
          </a:xfrm>
        </p:spPr>
        <p:txBody>
          <a:bodyPr/>
          <a:lstStyle/>
          <a:p>
            <a:r>
              <a:rPr lang="fr-FR" sz="3600" b="1" dirty="0">
                <a:solidFill>
                  <a:srgbClr val="002060"/>
                </a:solidFill>
              </a:rPr>
              <a:t>Aider à mettre les enfants en sécurité</a:t>
            </a:r>
            <a:endParaRPr lang="en-GB" sz="3600" b="1" dirty="0">
              <a:solidFill>
                <a:srgbClr val="00206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sz="2400" dirty="0"/>
              <a:t>Les familles et les aidants représentent des sources importantes de protection et de soutien émotionnel.</a:t>
            </a:r>
          </a:p>
          <a:p>
            <a:r>
              <a:rPr lang="fr-FR" sz="2400" dirty="0"/>
              <a:t>S’ils sont séparés de leurs aidants (par exemple orphelins ou abandonnés) la </a:t>
            </a:r>
            <a:r>
              <a:rPr lang="fr-FR" sz="2400" b="1" dirty="0"/>
              <a:t>première étape </a:t>
            </a:r>
            <a:r>
              <a:rPr lang="fr-FR" sz="2400" dirty="0"/>
              <a:t>consiste à les réunir à leurs familles ou leurs aidants</a:t>
            </a:r>
          </a:p>
          <a:p>
            <a:r>
              <a:rPr lang="fr-FR" sz="2400" dirty="0"/>
              <a:t>N’essayez pas de faire cela de vous-même ! Collaborez avec des organisations fiables de protection de l’enfance de votre secteur.</a:t>
            </a:r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1318142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Title 1">
            <a:extLst>
              <a:ext uri="{FF2B5EF4-FFF2-40B4-BE49-F238E27FC236}">
                <a16:creationId xmlns:a16="http://schemas.microsoft.com/office/drawing/2014/main" id="{F5260726-2A4B-4BD0-B457-823C33C0A5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altLang="en-US" sz="3600" b="1">
                <a:solidFill>
                  <a:srgbClr val="002060"/>
                </a:solidFill>
              </a:rPr>
              <a:t>Clause de non-responsabilité</a:t>
            </a:r>
          </a:p>
        </p:txBody>
      </p:sp>
      <p:sp>
        <p:nvSpPr>
          <p:cNvPr id="101379" name="Content Placeholder 2">
            <a:extLst>
              <a:ext uri="{FF2B5EF4-FFF2-40B4-BE49-F238E27FC236}">
                <a16:creationId xmlns:a16="http://schemas.microsoft.com/office/drawing/2014/main" id="{92096D0F-4967-49F5-B8D5-BAAD3E8D27EE}"/>
              </a:ext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457200" y="1495326"/>
            <a:ext cx="8229600" cy="4525962"/>
          </a:xfrm>
        </p:spPr>
        <p:txBody>
          <a:bodyPr>
            <a:normAutofit lnSpcReduction="10000"/>
          </a:bodyPr>
          <a:lstStyle/>
          <a:p>
            <a:pPr marL="0" indent="0">
              <a:buFont typeface="Arial" panose="020B0604020202020204" pitchFamily="34" charset="0"/>
              <a:buNone/>
            </a:pPr>
            <a:r>
              <a:rPr lang="en-US" altLang="en-US" sz="1500" b="1" dirty="0"/>
              <a:t>WHO Health Security Learning Platform - </a:t>
            </a:r>
            <a:r>
              <a:rPr lang="en-US" altLang="en-US" sz="1400" b="1" dirty="0"/>
              <a:t>Training Materials</a:t>
            </a:r>
            <a:endParaRPr lang="en-US" altLang="en-US" sz="1500" b="1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 b="1" dirty="0"/>
              <a:t>Plateforme d’Apprentissage de l'OMS sur la Sécurité Sanitaire - Matériel de formation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 dirty="0"/>
              <a:t>Ces matériels de formation de l'OMS sont © Organisation mondiale de la Santé (OMS) 2018. Tous droits réservés.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 dirty="0"/>
              <a:t>Votre utilisation de ces matériels est soumise aux conditions d’utilisation de la "Plate-forme d'Apprentissage de la Sécurité Sanitaire de l’OMS, Matériel de Formation", que vous avez acceptés lors du téléchargement et qui sont disponibles sur la Plateforme d'Apprentissage de la Sécurité Sanitaire: </a:t>
            </a:r>
            <a:r>
              <a:rPr lang="en-US" altLang="en-US" sz="1500" u="sng" dirty="0">
                <a:hlinkClick r:id="rId2"/>
              </a:rPr>
              <a:t>https://extranet.who.int/hslp</a:t>
            </a:r>
            <a:endParaRPr lang="en-US" altLang="en-US" sz="1500" u="sng" dirty="0"/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 dirty="0"/>
              <a:t>Si vous adaptez, modifiez, traduisez ou révisez de toute autre manière le contenu de ces documents, vous n'impliquerez pas que l'OMS soit affiliée à de telles modifications et n'utiliserez pas le nom ou l'emblème de l'OMS dans ces documents modifiés.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 dirty="0"/>
              <a:t>En outre, nous vous invitons à informer l'OMS de toute modification de ces documents que vous utilisez publiquement, à des fins d'archivage et de développement continu, en envoyant un courrier électronique à l'adresse suivante: </a:t>
            </a:r>
            <a:r>
              <a:rPr lang="fr-FR" altLang="en-US" sz="1500" dirty="0">
                <a:hlinkClick r:id="rId3"/>
              </a:rPr>
              <a:t>ihrhrt@who.int</a:t>
            </a:r>
            <a:r>
              <a:rPr lang="fr-FR" altLang="en-US" sz="1500" dirty="0"/>
              <a:t> </a:t>
            </a:r>
            <a:endParaRPr lang="en-US" altLang="en-US" sz="1500" dirty="0"/>
          </a:p>
        </p:txBody>
      </p:sp>
    </p:spTree>
    <p:extLst>
      <p:ext uri="{BB962C8B-B14F-4D97-AF65-F5344CB8AC3E}">
        <p14:creationId xmlns:p14="http://schemas.microsoft.com/office/powerpoint/2010/main" val="494366438"/>
      </p:ext>
    </p:extLst>
  </p:cSld>
  <p:clrMapOvr>
    <a:masterClrMapping/>
  </p:clrMapOvr>
</p:sld>
</file>

<file path=ppt/theme/theme1.xml><?xml version="1.0" encoding="utf-8"?>
<a:theme xmlns:a="http://schemas.openxmlformats.org/drawingml/2006/main" name="RC 59 Template E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4903</TotalTime>
  <Words>762</Words>
  <Application>Microsoft Office PowerPoint</Application>
  <PresentationFormat>On-screen Show (4:3)</PresentationFormat>
  <Paragraphs>63</Paragraphs>
  <Slides>10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宋体</vt:lpstr>
      <vt:lpstr>Arial</vt:lpstr>
      <vt:lpstr>Arial Narrow</vt:lpstr>
      <vt:lpstr>Calibri</vt:lpstr>
      <vt:lpstr>RC 59 Template EN</vt:lpstr>
      <vt:lpstr>Custom Design</vt:lpstr>
      <vt:lpstr>Formation des  Equipes d’Intervention Rapide</vt:lpstr>
      <vt:lpstr>Objectifs d’apprentissage</vt:lpstr>
      <vt:lpstr>Situation 1</vt:lpstr>
      <vt:lpstr>Eléments à considérer…</vt:lpstr>
      <vt:lpstr>Principales expressions de soutien Source: FICR : Soutien psychosocial pendant une épidémie de maladie à virus Ébola</vt:lpstr>
      <vt:lpstr>Situation 2</vt:lpstr>
      <vt:lpstr>Eléments à considérer…</vt:lpstr>
      <vt:lpstr>Aider à mettre les enfants en sécurité</vt:lpstr>
      <vt:lpstr>Clause de non-responsabilité</vt:lpstr>
      <vt:lpstr>Merci !</vt:lpstr>
    </vt:vector>
  </TitlesOfParts>
  <Company>WHO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DPC Training and Technical Update</dc:title>
  <dc:creator>Etienne M Minkoulou</dc:creator>
  <cp:lastModifiedBy>GOMEZ, Paula</cp:lastModifiedBy>
  <cp:revision>362</cp:revision>
  <cp:lastPrinted>2013-10-01T07:19:12Z</cp:lastPrinted>
  <dcterms:created xsi:type="dcterms:W3CDTF">2006-12-04T14:06:57Z</dcterms:created>
  <dcterms:modified xsi:type="dcterms:W3CDTF">2018-06-13T14:59:48Z</dcterms:modified>
</cp:coreProperties>
</file>

<file path=docProps/thumbnail.jpeg>
</file>